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44" Type="http://schemas.openxmlformats.org/officeDocument/2006/relationships/slide" Target="slides/slide40.xml"/><Relationship Id="rId21" Type="http://schemas.openxmlformats.org/officeDocument/2006/relationships/slide" Target="slides/slide17.xml"/><Relationship Id="rId43" Type="http://schemas.openxmlformats.org/officeDocument/2006/relationships/slide" Target="slides/slide39.xml"/><Relationship Id="rId24" Type="http://schemas.openxmlformats.org/officeDocument/2006/relationships/slide" Target="slides/slide20.xml"/><Relationship Id="rId46" Type="http://schemas.openxmlformats.org/officeDocument/2006/relationships/slide" Target="slides/slide42.xml"/><Relationship Id="rId23" Type="http://schemas.openxmlformats.org/officeDocument/2006/relationships/slide" Target="slides/slide19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8" Type="http://schemas.openxmlformats.org/officeDocument/2006/relationships/slide" Target="slides/slide44.xml"/><Relationship Id="rId25" Type="http://schemas.openxmlformats.org/officeDocument/2006/relationships/slide" Target="slides/slide21.xml"/><Relationship Id="rId47" Type="http://schemas.openxmlformats.org/officeDocument/2006/relationships/slide" Target="slides/slide43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1" name="Shape 1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6" name="Shape 21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6" name="Shape 23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6" name="Shape 2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1" name="Shape 2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1" name="Shape 2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6" name="Shape 26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" name="Shape 27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4" name="Shape 2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0" name="Shape 29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6" name="Shape 2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2" name="Shape 3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69" name="Shape 69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rgbClr val="898989"/>
              </a:buClr>
              <a:buFont typeface="Calibri"/>
              <a:buNone/>
              <a:defRPr b="0" baseline="0" i="0" sz="3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buFont typeface="Arial"/>
              <a:buNone/>
              <a:defRPr b="0" baseline="0" i="0" sz="2800" u="none" cap="none" strike="noStrike"/>
            </a:lvl2pPr>
            <a:lvl3pPr indent="0" marL="914400" marR="0" rtl="0" algn="l">
              <a:spcBef>
                <a:spcPts val="0"/>
              </a:spcBef>
              <a:buFont typeface="Arial"/>
              <a:buNone/>
              <a:defRPr b="0" baseline="0" i="0" sz="2400" u="none" cap="none" strike="noStrike"/>
            </a:lvl3pPr>
            <a:lvl4pPr indent="0" marL="1371600" marR="0" rtl="0" algn="l">
              <a:spcBef>
                <a:spcPts val="0"/>
              </a:spcBef>
              <a:buFont typeface="Arial"/>
              <a:buNone/>
              <a:defRPr b="0" baseline="0" i="0" sz="2000" u="none" cap="none" strike="noStrike"/>
            </a:lvl4pPr>
            <a:lvl5pPr indent="0" marL="1828800" marR="0" rtl="0" algn="l">
              <a:spcBef>
                <a:spcPts val="0"/>
              </a:spcBef>
              <a:buFont typeface="Arial"/>
              <a:buNone/>
              <a:defRPr b="0" baseline="0" i="0" sz="2000" u="none" cap="none" strike="noStrike"/>
            </a:lvl5pPr>
            <a:lvl6pPr indent="0" marL="2286000" marR="0" rtl="0" algn="l">
              <a:spcBef>
                <a:spcPts val="0"/>
              </a:spcBef>
              <a:buFont typeface="Arial"/>
              <a:buNone/>
              <a:defRPr b="0" baseline="0" i="0" sz="2000" u="none" cap="none" strike="noStrike"/>
            </a:lvl6pPr>
            <a:lvl7pPr indent="0" marL="2743200" marR="0" rtl="0" algn="l">
              <a:spcBef>
                <a:spcPts val="0"/>
              </a:spcBef>
              <a:buFont typeface="Arial"/>
              <a:buNone/>
              <a:defRPr b="0" baseline="0" i="0" sz="2000" u="none" cap="none" strike="noStrike"/>
            </a:lvl7pPr>
            <a:lvl8pPr indent="0" marL="3200400" marR="0" rtl="0" algn="l">
              <a:spcBef>
                <a:spcPts val="0"/>
              </a:spcBef>
              <a:buFont typeface="Arial"/>
              <a:buNone/>
              <a:defRPr b="0" baseline="0" i="0" sz="2000" u="none" cap="none" strike="noStrike"/>
            </a:lvl8pPr>
            <a:lvl9pPr indent="0" marL="3657600" marR="0" rtl="0" algn="l">
              <a:spcBef>
                <a:spcPts val="0"/>
              </a:spcBef>
              <a:buFont typeface="Arial"/>
              <a:buNone/>
              <a:defRPr b="0" baseline="0" i="0" sz="2000" u="none" cap="none" strike="noStrike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sz="1400"/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sz="1400"/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60" name="Shape 60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1" name="Shape 61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62" name="Shape 62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6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04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0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02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05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01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07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ctrTitle"/>
          </p:nvPr>
        </p:nvSpPr>
        <p:spPr>
          <a:xfrm>
            <a:off x="685800" y="533400"/>
            <a:ext cx="7772400" cy="556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Elusive Eden: A New History of California, fourth edition</a:t>
            </a:r>
            <a:br>
              <a:rPr b="1" baseline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baseline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CHAPTER SEVEN: THE BEAR FLAG REVOLT</a:t>
            </a:r>
            <a:br>
              <a:rPr b="1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Worried Thomas O. Larkin as much as Castro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--Arrived 1832 for hide and tallow trade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--retained American citizenship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--built thriving import/export business, store for settlers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--1843 appointed U.S. consult to Mexico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--1845 James K. Polk entrusted as secret agent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--Larkin spying on British traders, promoting American annexation among Californios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March 6, 1846, Larkin reassured Castro American intentions friendly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--Suggested standoff a misunderstanding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March 8 sent message to Frémont explaining how to deal with Castro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March 10 Frémont, men left Gavilan mountains, headed north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--March 21 camped at American River near Sutter's Fort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--April 24 headed north to Oregon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OVERLAND SETTLERS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American trappers, traders already entering province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--First Jedediah Smith in 1826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--Trapping beavers for William Ashley's Rocky Mountain Fur Company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--Most trapped for season then left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--Dozen or so settled in Cal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1841 first company of American settlers followed overland trail into Cal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--34 in 1841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--38 in 1843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--53 in 1844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--260 in 1845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--William B. Ide party 100+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--Attracted to inland valleys above San Francisco, Sacramento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--Some bought land, many "squatted"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Mexico closed borders to Americans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--published notices in Midwestern newspapers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--must get Mexican passports first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same pattern in American conquest of Texas, 1830s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--Americans declared independence October 1835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--Armed battles January, February 1836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--in 1846, Mexico still refused to accept Texas independence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Authorities in Mexico City ordered Castro to keep Americans out of Cal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--Too few soldiers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--Too little control over Mexican officials in Cal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--Castro, Pío Pico at odds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--Pico civilian governor, located in Los Angeles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--Castro in charge of customs house, military at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--Pico demanded funds, Castro refused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--Leaders focused on own battles, not American threat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March 1846 Castro began organizing northern defenses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--Governor Pico convinced Castro planning overthrow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--Americans heard Castro planning assault on them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--Rumored Mexicans inspiring Indians to attack Americans at Sonoma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1846 Frémont camped at Klamath Lake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--May 8 learned Lt. Archibald Gillespie carrying message from Pres. Polk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--Frémont rode back to meet Gillespie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--No written record of conversation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--Gillespie's later account differed from Frémont's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Gillespie said: Mexican gov'n on verge of declaration of war against U.S.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--Standing orders re Cal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--U.S. officials would be "pleased" if events in Cal pushed Mexico into declaration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Frémont heard: provoke war with Mexico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--May 10 Frémont turned south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--May 30 took up position near Sutter's Fort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--Americans flooded into Frémont's camp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Americans worried about Indian attacks, Mexican reprisals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--Few had proper passports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--Many squatting illegally on Spanish, Mexican land grants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Frémont launched preemptive attacks on Native villages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--Attacked Maidu villages along Sacramento River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AMERICAN INTEREST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1821 California the northernmost province of Mexico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--Mexico declared independence 1811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--Spain agreed to release colony 1821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California dominated by Californios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Rancheros dominated colonial economy, society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--Hide and tallow trade most important economic activity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--Handful of British, American merchants in San Diego,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June 1846 Castro visited Sonoma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--Met with Colonel Mariano Vallejo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--commander of northern military district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--Castro requisitioned horses for Santa Clara camp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Alarmed "Zeke" Merritt, Robert Semple, others at Frémont camp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--decided to rustle horses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--Americans flocked to Frémont camp to prepare for battle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June 10 Merritt group caught up with Mexicans, horses at Cosumnes River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--Took hoses to Sutter's Fort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--sent Mexicans to Castro with message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William B. Ide, other Americans clustered at Sutter's Fort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--Castro sure to retaliate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--Decided to take Sonoma garrison first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June 11, 1846, Ide, Merritt, 20 men headed to Sonoma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---American settlers joined along way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--Group now 34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--June 14 rode into garrison just before daylight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Colonel Vallejo, handful of soldiers present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--Vallejo not opposed to American control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--Had discharged garrison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--Sent Sem Yeto away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--Vallejo welcomed Merritt, Semple, interpreter William Knight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--Offered brandy, treated as social call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--Semple drafted capitulation statement, Vallejo signed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Americans arrested Vallejo, officers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--Arrested brother-in-law, Jacob Leese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--Taken to Frémont's camp, then to Sutter's Fort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REPUBLIC OF CALIFORNIA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--Next step crucial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--Castro certain to send army to take back garrison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--Ide recommended independence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Designed and produced flag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--Painted image of grizzly bear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--One red star in corner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--Red stripe across bottom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--Flag provided name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 composed declaration of independence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--Planned "republican" form of government for new republic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--Peaceful neighbors welcome to join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--Noted no support from U.S. government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--Sent word to U.S. navy at San Francisco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Fortified garrison against attack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--Rode through countryside taking supplies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--w/in week 100 Americans at Sonoma garrison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June 17, 1846, Gen. Castro called on Californios to repel invaders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--Assured peaceful Americans they were safe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Raised 3 companies to march to Sonoma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Osos, Mexicans battled near present-day town of Novato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Several Americans, Mexicans killed, injured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June 20 Frémont camped at American River near Sutter's Fort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--Heard reports of battle at Novato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--Combined party of American settlers, Frémont's men rode to Sonoma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--Raised Sonoma defenders to 200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--Americans happy to see 90 additional men, including sharpshooters, mountain men, and famous U.S. Army officer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Comandante General José Castro worried about American interest in Cal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--stationed Monterey presidio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--chief military official of the province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--groomed by last Spanish governor of Alta California, Pablo Vicente de Solá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--interim governor mid-1830s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--1842, second in power only to Governor Pío Pico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Disguised Frémont, company of men rode south to San Francisco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--July 2 took captured Yerba Buena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--returned to Sonoma to celebrate 4</a:t>
            </a:r>
            <a:r>
              <a:rPr b="0" baseline="3000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July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July 5, Frémont assumed command of revolt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--Called meeting of Bears, offered his leadership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--U.S. naval officers from </a:t>
            </a:r>
            <a:r>
              <a:rPr b="0" baseline="0" i="1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Portsmouth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attended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--Men enrolled under Frémont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--Company later called the "California Battalion"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Left 50 men at Sonoma, 300 headed for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--By time reached Monterey, moot point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--May 13 1846, U.S. declared war against Mexico over events in Texas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--July 2 Commodore John D. Sloat sailed into Monterey Bay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--July 7 raised American flag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--End of the independent republic of California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END OF MEXICAN CALIFORNIA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Gen. Castro only raised 160 men at Santa Clara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--No match for Americans from Sonoma,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Governor Pico raised army in south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--Planned to fight Castro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--July Castro, Pico combined forces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Castro, Pico retreated to Los Angeles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--August Mexicans at San Diego overwhelmed by American forces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--August 9, Castro, Pico fled to Mexico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--Same time John C. Frémont arrived with California Battalion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AFTERMATH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November 1846 William B. Ide returned to his ranch on Sacramento River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--1850-1852 Ide held various offices in Colusi County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promoted Frémont military governor of California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--Refusal to accept orders from Stephen Kearney got him court-martialed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Fremont eventually pardoned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--Elected U.S. Senator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--1856, first presidential candidate of new Republican Party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1848 José Castro returned to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--Invited by Col. Richard Mason, military governor of California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--Gesture to smooth over relations between Americans, Californios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1850 Pioneers of California organized annual celebrations of Bear Flag Revolt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--Recalled Osos as heroes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--Californios "greasers"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Californios saw differently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--1874 Rosalía Vallejo de Leese interviewed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--called Osos thieves, rapists, "desperados"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--refused to send Indian servants to Frémont camp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Natives saw differently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--Salvador Vallejo reported Frémont’s men raped Native women in Napa Valley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--Isidora Filomena Solano lost her land, livestock, all but one of her 8 children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--Osos took horses, cattle, equipment belonging to María Higuera Juárez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--Wanted more but Juárez stopped them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Shape 26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631825"/>
            <a:ext cx="4516436" cy="5592761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Shape 269"/>
          <p:cNvSpPr txBox="1"/>
          <p:nvPr/>
        </p:nvSpPr>
        <p:spPr>
          <a:xfrm>
            <a:off x="5562600" y="1066800"/>
            <a:ext cx="2971799" cy="3140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"Rodeo Riders"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Since California cattle ran wild over thousands of acres of rangeland, the rodeo, an annual roundup, was necessary for sorting out ownership and brand-ing. It became a festive occasion in Mexican California. 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Bancroft Library.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Shape 27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6425" y="631825"/>
            <a:ext cx="3965574" cy="5592761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 txBox="1"/>
          <p:nvPr/>
        </p:nvSpPr>
        <p:spPr>
          <a:xfrm>
            <a:off x="5181600" y="685800"/>
            <a:ext cx="3124199" cy="2308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José Castro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lieutenant colonel in the Mexican army, Castro was addressed as “General” by virtue of his position as comandante general of California. 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Bancroft Library.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Castro worried about Americans in California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--U.S. Corps of Topographical Engineers mapping possible train route from Missouri to California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--John C. Frémont's second expedition to Cal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--Travelling with cannon, sixty soldiers, mountain men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--Entered Cal spring 1846, exploring Central Valley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Shape 28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631825"/>
            <a:ext cx="4149724" cy="5592761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5029200" y="1066800"/>
            <a:ext cx="3581399" cy="3416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John C. Frémont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Few persons have provoked more controversy among historians than John C. Frémont. Self-serving and opportunistic, he also played an important role in the conquest of California in 1846–1847 and was easily elected one of the first United States senators from the state.  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California State Library.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Shape 28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5437" y="381000"/>
            <a:ext cx="5953125" cy="456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Shape 287"/>
          <p:cNvSpPr txBox="1"/>
          <p:nvPr/>
        </p:nvSpPr>
        <p:spPr>
          <a:xfrm>
            <a:off x="457200" y="5181600"/>
            <a:ext cx="8229600" cy="1477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Route of the Bear Flag Party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Bear Flag party captured Castro's horses, then took Sonoma, where the Republic of California was established. Mariano G. Vallejo, his brother, and his brother-in-law were sent to Sutter's Fort as prisoners.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Shape 29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6287" y="533400"/>
            <a:ext cx="7591424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Shape 293"/>
          <p:cNvSpPr txBox="1"/>
          <p:nvPr/>
        </p:nvSpPr>
        <p:spPr>
          <a:xfrm>
            <a:off x="762000" y="4114800"/>
            <a:ext cx="7848599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Sonoma Plaza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early painting of Colonel Mariano Vallejo's compound at Sonoma, which the Bear Flag party seized in June 1846. 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Bancroft Library.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Shape 29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0200" y="609600"/>
            <a:ext cx="5943599" cy="3848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 txBox="1"/>
          <p:nvPr/>
        </p:nvSpPr>
        <p:spPr>
          <a:xfrm>
            <a:off x="571500" y="4953000"/>
            <a:ext cx="8001000" cy="1477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Bear Flag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Bear Flag was raised at Sonoma by William B. Ide's men as the flag of the California Republic. Some accounts state that a green turf was painted under the bear, as in the present state flag of California. 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Bancroft Library.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Shape 30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457200"/>
            <a:ext cx="5530850" cy="5592761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Shape 305"/>
          <p:cNvSpPr txBox="1"/>
          <p:nvPr/>
        </p:nvSpPr>
        <p:spPr>
          <a:xfrm>
            <a:off x="6019800" y="533400"/>
            <a:ext cx="2743199" cy="397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Two Mountain Men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 all mountain men wore fringed deerskin clothing, but they were an awesome sight when they rode into Sonoma with Frémont. Mountain men and "floaters" like Ezekiel Merritt made up a large portion of the California Battalion in 1846–1847. 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Bancroft Library.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Frémont went to Monterey for supplies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--Visited Castro with American consul Thomas O. Larkin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--Castro assumed stopping off en route to Oregon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--Frémont assumed had Castro's permission to explore Cal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Frémont, men initially went north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--Camped briefly near San José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--February 22 1846 turned south again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--Returned to Monterey Bay, turned east at Salinas River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--Stopped at Rancho Alisal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--home of American William P. Hartnell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Gen. Castro not happy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--Saw threat in large company of armed Americans w/in 25 miles of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--Didn't want Americans in settled coastal areas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--Sent messenger to Frémont ordering out of area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Frémont refused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--Moved men to Gavilan Mountains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--Fortified position overlooking San Juan Bautista, main road to Monterey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--Raised American flag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body"/>
          </p:nvPr>
        </p:nvSpPr>
        <p:spPr>
          <a:xfrm>
            <a:off x="457200" y="533400"/>
            <a:ext cx="8229600" cy="5592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Castro saw as provocative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--Stationed troops to watch Frémont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--Called on Mexican civilians to repel invaders if necessary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--Few responded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--Stand off for 3 days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